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jpg!s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7"/>
    <p:restoredTop sz="94660"/>
  </p:normalViewPr>
  <p:slideViewPr>
    <p:cSldViewPr snapToGrid="0">
      <p:cViewPr varScale="1">
        <p:scale>
          <a:sx n="96" d="100"/>
          <a:sy n="96" d="100"/>
        </p:scale>
        <p:origin x="200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gif"/></Relationships>
</file>

<file path=ppt/media/image1.png>
</file>

<file path=ppt/media/image10.jpg!s>
</file>

<file path=ppt/media/image2.jpg>
</file>

<file path=ppt/media/image3.jpg>
</file>

<file path=ppt/media/image4.jpg>
</file>

<file path=ppt/media/image5.jpg>
</file>

<file path=ppt/media/image6.jp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C70E54-D821-6845-BB7A-EA89E2111F1B}" type="datetimeFigureOut">
              <a:rPr lang="en-NL" smtClean="0"/>
              <a:t>10/02/2024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D7054-98F1-394E-86EC-BFF4368034D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3649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D7054-98F1-394E-86EC-BFF4368034DB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81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A0823-2087-7B2A-5D12-37CD915AB7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68028-C488-80BF-E836-9B47987584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B22C5-B15A-C937-3BB0-634891059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EB7C7-6317-85A6-F8A8-F09AE2349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250A9-BC2D-45CA-0B9B-77081A370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3990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2644A-1664-818D-0E2C-FE8EB7571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F99E0B-E7E3-7641-4415-0C1F2F6B6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6B9A9-8AEF-B615-B4FD-FA56E0A71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912CA-7D72-2535-38D3-A54137036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F1541-CA21-1025-5E7C-6D8E91CAB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55023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1DFDA9-8EA7-902F-1A3B-18B9ADDC77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2EB17E-656E-0006-47B1-14AC4943C1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31DE8-004B-9289-15A2-34A74B048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8DE2C-8D98-68B4-3DEF-B6F2145F6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1D118-F5AA-5D17-244B-41BBAD5B0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3096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29311-6738-0AB8-0A0D-16181F8E5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9A303-31EE-5F06-00CA-72F868D15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04C2A-5082-1F23-19CF-48DED61A8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18F03-A6E9-3CE7-D9AD-C40A9D9DE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A31C7-F60F-5B4A-B2F4-B9B7F49C1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44579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038E0-BCD7-B304-D0E4-21849905C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8A9C3-98AE-2FB9-9317-ED0260E3C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73186-C353-E80F-C198-296F7751D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E1797-0F56-7E84-84EE-CE535439A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70ECD-CFCA-D9C8-B0C1-086215BE5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86229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0568B-9E5B-9CB7-1159-E766F828A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8073C-7387-D3D8-5EA3-EBA67ACB97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C0A3D7-90CF-EE05-7F9C-54F6920B09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BD51F-389C-FC03-72C7-021DAB66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31611-DD80-ADA9-F95E-85C7F12A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0CA06-3765-1602-1EEE-CA867C2CA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11356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38D97-FFC4-39FC-A68A-080FFEC2C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FF853-7BC5-9FF1-C266-C9425F997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979B0-4FD6-80D7-27AE-5615973A2D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BFEF95-6BC3-F04C-D316-B05CB096D6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14C374-B1D6-FA99-7E52-967E6A0F5A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9DE44F-F7A9-165C-D18E-62237B9DE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5F8497-F64D-A11F-A46A-093238546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77728B-0D63-1700-8853-738D32422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8998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F6732-0B79-5F85-D77C-A9AE2E4C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51C24B-0B58-B446-73D8-094A25A80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CC0BEF-8B9C-55B1-48F2-F87C5257F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FF9B66-4A9A-5BB2-53AC-D7A79B210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52413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6D7118-59D4-72B5-279C-4081FD03C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2C4DC4-DEB4-C8E5-DFB1-22754E5D0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B05762-D27D-AE27-1F86-58E37008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96187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33D71-396B-E094-B53E-275E5990B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0EA4D-1D52-AB33-BF88-A73D7E645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FB843-D983-3DCB-2CDB-DE9FA1692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03C7D5-4CD0-1741-BBF9-CD3264A8A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30AC68-21B4-734B-1971-60F7024CB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2F3486-F826-D075-DE6A-0A4A21394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58500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D15ED-25FD-502B-17A2-DAAF6E213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CFC6C1-F858-258B-53A7-17803938B4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C40839-D53A-8D37-AF56-62EDCCFFA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0921C-3CEC-E320-66AC-CAB576651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47E5F-ABEB-785A-83DF-38BF7B90B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B9B001-0621-1B27-BFF1-4FECD281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1340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8408EC-2974-A921-1145-02B2804F2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674DCA-0622-0305-629B-FB5C4E185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0CD15-320C-F297-8FB5-D884CD5204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0E8F1-7B31-5142-AA7C-9FF44221686E}" type="datetimeFigureOut">
              <a:rPr lang="en-NL" smtClean="0"/>
              <a:t>09/02/2024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EDFA5-BF6E-060F-79A5-AB0AA61079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25B31-9F31-157B-96D9-7114B9A47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CD553-151B-EF45-9530-31079438964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9023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4886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s/photo/1479771" TargetMode="External"/><Relationship Id="rId2" Type="http://schemas.openxmlformats.org/officeDocument/2006/relationships/image" Target="../media/image10.jpg!s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ru/photo/1555005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959649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74Buvo1-gA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macbook-pro-iphone-wallpaper-4k-5k-live-wallpaper-3d-apple-wallpaper-srozq/download/1920x1080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qsels.com/es/search?q=mecanograf%C3%ADa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ublic.tableau.com/app/profile/susan.ndinoshinge/viz/Book1finalproject_17080304967260/EMAILCAMPAIGNANALYZERDASHBOARD" TargetMode="External"/><Relationship Id="rId4" Type="http://schemas.openxmlformats.org/officeDocument/2006/relationships/hyperlink" Target="https://www.piqsels.com/es/search?q=mecanograf%C3%AD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hyperlink" Target="https://www.anyrgb.com/en/free-image-ybbje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yrgb.com/en/free-image-ybbwau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macbook-pro-iphone-wallpaper-4k-5k-live-wallpaper-3d-apple-wallpaper-srozq/download/1920x1080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4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A close-up of a computer&#10;&#10;Description automatically generated">
            <a:extLst>
              <a:ext uri="{FF2B5EF4-FFF2-40B4-BE49-F238E27FC236}">
                <a16:creationId xmlns:a16="http://schemas.microsoft.com/office/drawing/2014/main" id="{5A0ECA5D-62DE-0547-D5EE-79161E9113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367" r="9089" b="13710"/>
          <a:stretch/>
        </p:blipFill>
        <p:spPr>
          <a:xfrm>
            <a:off x="3523488" y="333642"/>
            <a:ext cx="8668512" cy="685799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73C3A4-E120-53D8-F57D-65C6E2281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5026005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NL" sz="4000" b="1" i="1" dirty="0"/>
              <a:t>FINAL PROJECT</a:t>
            </a:r>
            <a:br>
              <a:rPr lang="en-NL" sz="4800" dirty="0">
                <a:latin typeface="Cooper Black" panose="0208090404030B020404" pitchFamily="18" charset="77"/>
              </a:rPr>
            </a:br>
            <a:br>
              <a:rPr lang="en-NL" sz="4800" dirty="0">
                <a:latin typeface="Cooper Black" panose="0208090404030B020404" pitchFamily="18" charset="77"/>
              </a:rPr>
            </a:br>
            <a:r>
              <a:rPr lang="en-NL" sz="4800" b="1" dirty="0">
                <a:latin typeface="Cooper Black" panose="0208090404030B020404" pitchFamily="18" charset="77"/>
              </a:rPr>
              <a:t>Effective E-mail Campaign Analyzer</a:t>
            </a:r>
            <a:r>
              <a:rPr lang="en-NL" sz="4800" dirty="0"/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2F2E23-91CD-F6DA-7961-BADC1134E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NL" sz="2000" b="1" i="1" dirty="0">
                <a:latin typeface="+mj-lt"/>
              </a:rPr>
              <a:t>By: Susan Ndinoshinge</a:t>
            </a:r>
          </a:p>
          <a:p>
            <a:pPr algn="l"/>
            <a:r>
              <a:rPr lang="en-NL" sz="2000" b="1" i="1" dirty="0">
                <a:latin typeface="+mj-lt"/>
              </a:rPr>
              <a:t>Ironhack</a:t>
            </a:r>
          </a:p>
          <a:p>
            <a:pPr algn="l"/>
            <a:r>
              <a:rPr lang="en-NL" sz="2000" b="1" i="1" dirty="0">
                <a:latin typeface="+mj-lt"/>
              </a:rPr>
              <a:t>10-02-2024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9629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computer on a desk&#10;&#10;Description automatically generated">
            <a:extLst>
              <a:ext uri="{FF2B5EF4-FFF2-40B4-BE49-F238E27FC236}">
                <a16:creationId xmlns:a16="http://schemas.microsoft.com/office/drawing/2014/main" id="{98703B8B-8DE8-B502-F8AB-028DF042F6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7BAB78C-F32D-64A3-CFF3-08AA16813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0" y="1268668"/>
            <a:ext cx="4586388" cy="31168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latin typeface="Cooper Black" panose="0208090404030B020404" pitchFamily="18" charset="77"/>
              </a:rPr>
              <a:t>THANK YOU</a:t>
            </a:r>
          </a:p>
        </p:txBody>
      </p:sp>
      <p:sp>
        <p:nvSpPr>
          <p:cNvPr id="36" name="Content Placeholder 21">
            <a:extLst>
              <a:ext uri="{FF2B5EF4-FFF2-40B4-BE49-F238E27FC236}">
                <a16:creationId xmlns:a16="http://schemas.microsoft.com/office/drawing/2014/main" id="{579FEE8F-3DFC-0816-ABEB-4E3975048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Susan Ndinoshinge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0789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Content Placeholder 13" descr="A keyboard and earphones on a white surface&#10;&#10;Description automatically generated">
            <a:extLst>
              <a:ext uri="{FF2B5EF4-FFF2-40B4-BE49-F238E27FC236}">
                <a16:creationId xmlns:a16="http://schemas.microsoft.com/office/drawing/2014/main" id="{128EA503-C2EA-3426-9550-CD6E6B489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2599" r="11561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5FA3B-4A31-1AF7-AFE7-1FC0A8988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28" y="960775"/>
            <a:ext cx="5614971" cy="33284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latin typeface="Cooper Black" panose="0208090404030B020404" pitchFamily="18" charset="77"/>
              </a:rPr>
              <a:t>INTRODUCTION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CF37F9-C57F-F3DA-3773-62EDB3DDCE25}"/>
              </a:ext>
            </a:extLst>
          </p:cNvPr>
          <p:cNvSpPr txBox="1"/>
          <p:nvPr/>
        </p:nvSpPr>
        <p:spPr>
          <a:xfrm>
            <a:off x="238584" y="4804618"/>
            <a:ext cx="844017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i="0" u="none" strike="noStrike" dirty="0">
                <a:solidFill>
                  <a:srgbClr val="0D0D0D"/>
                </a:solidFill>
                <a:effectLst/>
              </a:rPr>
              <a:t>Welcome to the Effective Email Campaign Analyzer, where data-driven insights revolutionize your email strategies!</a:t>
            </a:r>
          </a:p>
          <a:p>
            <a:endParaRPr lang="en-GB" sz="2000" b="1" dirty="0">
              <a:solidFill>
                <a:srgbClr val="0D0D0D"/>
              </a:solidFill>
            </a:endParaRPr>
          </a:p>
          <a:p>
            <a:r>
              <a:rPr lang="en-GB" sz="2000" b="1" i="0" u="none" strike="noStrike" dirty="0">
                <a:solidFill>
                  <a:srgbClr val="0D0D0D"/>
                </a:solidFill>
                <a:effectLst/>
              </a:rPr>
              <a:t>This project aims to revolutionize the way we approach email marketing by leveraging data-driven insights to optimize campaign effectiveness.</a:t>
            </a:r>
          </a:p>
          <a:p>
            <a:endParaRPr lang="en-GB" b="0" i="0" u="none" strike="noStrike" dirty="0">
              <a:solidFill>
                <a:srgbClr val="0D0D0D"/>
              </a:solidFill>
              <a:effectLst/>
              <a:latin typeface="Söhne"/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940600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omputer on a desk&#10;&#10;Description automatically generated">
            <a:extLst>
              <a:ext uri="{FF2B5EF4-FFF2-40B4-BE49-F238E27FC236}">
                <a16:creationId xmlns:a16="http://schemas.microsoft.com/office/drawing/2014/main" id="{7A3C38B3-2264-82D2-B010-B0B746334B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465" t="9091" r="1482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1" name="Rectangle 2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2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2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9A7F43-C8A0-F7B3-3BE9-A64F9811C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1700" dirty="0">
                <a:hlinkClick r:id="rId4"/>
              </a:rPr>
              <a:t>https://youtu.be/74Buvo1-gAg</a:t>
            </a:r>
            <a:endParaRPr lang="en-NL" sz="17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5A3A93-E088-64B1-9920-6AA62D6334D5}"/>
              </a:ext>
            </a:extLst>
          </p:cNvPr>
          <p:cNvSpPr txBox="1"/>
          <p:nvPr/>
        </p:nvSpPr>
        <p:spPr>
          <a:xfrm>
            <a:off x="371094" y="1208861"/>
            <a:ext cx="55261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3600" b="1" dirty="0">
                <a:latin typeface="Cooper Black" panose="0208090404030B020404" pitchFamily="18" charset="77"/>
              </a:rPr>
              <a:t>A QUICK INSIGHT IN THE  UITDELEN NGO</a:t>
            </a:r>
          </a:p>
        </p:txBody>
      </p:sp>
    </p:spTree>
    <p:extLst>
      <p:ext uri="{BB962C8B-B14F-4D97-AF65-F5344CB8AC3E}">
        <p14:creationId xmlns:p14="http://schemas.microsoft.com/office/powerpoint/2010/main" val="546331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 descr="A computer on a table with a vase of flowers&#10;&#10;Description automatically generated">
            <a:extLst>
              <a:ext uri="{FF2B5EF4-FFF2-40B4-BE49-F238E27FC236}">
                <a16:creationId xmlns:a16="http://schemas.microsoft.com/office/drawing/2014/main" id="{A47095D2-B7FB-8746-9E73-773B50CCD3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354" r="12379" b="-1"/>
          <a:stretch/>
        </p:blipFill>
        <p:spPr>
          <a:xfrm>
            <a:off x="3523488" y="345999"/>
            <a:ext cx="866851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5E152A-82B9-11F3-41A6-547133B11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921875" cy="1124712"/>
          </a:xfrm>
        </p:spPr>
        <p:txBody>
          <a:bodyPr anchor="b">
            <a:noAutofit/>
          </a:bodyPr>
          <a:lstStyle/>
          <a:p>
            <a:r>
              <a:rPr lang="en-NL" sz="4800" b="1" dirty="0">
                <a:latin typeface="Cooper Black" panose="0208090404030B020404" pitchFamily="18" charset="77"/>
              </a:rPr>
              <a:t>VIDEO RECAP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77DC16A-80DC-566B-8B03-A2F7267F2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2200" b="1" i="0" u="none" strike="noStrike" dirty="0">
                <a:solidFill>
                  <a:srgbClr val="0D0D0D"/>
                </a:solidFill>
                <a:effectLst/>
              </a:rPr>
              <a:t>Let's start with a brief recap of the video we just watched about the UITDELEN NGO Marketing Coordinator.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200" b="1" dirty="0">
                <a:solidFill>
                  <a:srgbClr val="0D0D0D"/>
                </a:solidFill>
              </a:rPr>
              <a:t>Mia used data for strategic decisions.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414819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 descr="A cup of coffee and a keyboard&#10;&#10;Description automatically generated">
            <a:extLst>
              <a:ext uri="{FF2B5EF4-FFF2-40B4-BE49-F238E27FC236}">
                <a16:creationId xmlns:a16="http://schemas.microsoft.com/office/drawing/2014/main" id="{37AC5648-A02C-DCC9-F123-EFF6C67745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5732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447F0-E166-B083-845C-1252D8E67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NL" sz="4800" b="1" dirty="0">
                <a:latin typeface="Cooper Black" panose="0208090404030B020404" pitchFamily="18" charset="77"/>
              </a:rPr>
              <a:t>AGENDA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6A4C2B0-4485-2E86-3EF8-E005747C2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904291" cy="3725652"/>
          </a:xfrm>
        </p:spPr>
        <p:txBody>
          <a:bodyPr anchor="t">
            <a:normAutofit/>
          </a:bodyPr>
          <a:lstStyle/>
          <a:p>
            <a:pPr marL="0" indent="0" algn="l">
              <a:buNone/>
            </a:pPr>
            <a:r>
              <a:rPr lang="en-GB" b="1" i="0" u="none" strike="noStrike" dirty="0">
                <a:solidFill>
                  <a:srgbClr val="0D0D0D"/>
                </a:solidFill>
                <a:effectLst/>
              </a:rPr>
              <a:t>Here's a quick overview of what we'll cover today:</a:t>
            </a:r>
          </a:p>
          <a:p>
            <a:pPr marL="0" indent="0" algn="l">
              <a:buNone/>
            </a:pPr>
            <a:endParaRPr lang="en-GB" b="1" i="0" u="none" strike="noStrike" dirty="0">
              <a:solidFill>
                <a:srgbClr val="0D0D0D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D0D0D"/>
                </a:solidFill>
                <a:effectLst/>
              </a:rPr>
              <a:t>Data-driven Insights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D0D0D"/>
                </a:solidFill>
                <a:effectLst/>
              </a:rPr>
              <a:t>Key Findings from the Effective Email Campaign Analyzer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D0D0D"/>
                </a:solidFill>
                <a:effectLst/>
              </a:rPr>
              <a:t>Strategic Recommendations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D0D0D"/>
                </a:solidFill>
                <a:effectLst/>
              </a:rPr>
              <a:t>Interactive Q&amp;A Session</a:t>
            </a: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491161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keyboard on a table&#10;&#10;Description automatically generated">
            <a:extLst>
              <a:ext uri="{FF2B5EF4-FFF2-40B4-BE49-F238E27FC236}">
                <a16:creationId xmlns:a16="http://schemas.microsoft.com/office/drawing/2014/main" id="{208EBE8B-4132-265F-55C7-13C0B26D35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5732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023D88-5B96-3E9F-4865-A747EE19E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4728444" cy="1190750"/>
          </a:xfrm>
        </p:spPr>
        <p:txBody>
          <a:bodyPr anchor="b">
            <a:normAutofit/>
          </a:bodyPr>
          <a:lstStyle/>
          <a:p>
            <a:r>
              <a:rPr lang="en-NL" sz="2800" b="1" dirty="0">
                <a:latin typeface="Cooper Black" panose="0208090404030B020404" pitchFamily="18" charset="77"/>
              </a:rPr>
              <a:t>DATA DRIVEN INSIGHTS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B7369D-2840-9DBA-7CB5-F6FC4BDD5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GB" sz="2400" b="1" i="0" u="none" strike="noStrike" dirty="0">
                <a:effectLst/>
              </a:rPr>
              <a:t>Data is the cornerstone of effective email marketing. By analysing key metrics and trends, we can uncover valuable insights to inform our strategies.</a:t>
            </a:r>
          </a:p>
          <a:p>
            <a:pPr marL="0" indent="0">
              <a:buNone/>
            </a:pPr>
            <a:endParaRPr lang="en-GB" sz="2400" b="1" i="0" u="none" strike="noStrike" dirty="0">
              <a:effectLst/>
            </a:endParaRP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i="1" dirty="0"/>
              <a:t>Tableau link:</a:t>
            </a:r>
          </a:p>
          <a:p>
            <a:pPr marL="0" indent="0">
              <a:buNone/>
            </a:pPr>
            <a:r>
              <a:rPr lang="en-US" sz="1800" i="1" dirty="0"/>
              <a:t> </a:t>
            </a:r>
            <a:r>
              <a:rPr lang="en-US" sz="1900" i="1" dirty="0">
                <a:hlinkClick r:id="rId5"/>
              </a:rPr>
              <a:t>https://public.tableau.com/app/profile/susan.ndinoshinge/viz/Book1finalproject_17080304967260/EMAILCAMPAIGNANALYZERDASHBOARD</a:t>
            </a:r>
            <a:endParaRPr lang="en-US" sz="1900" i="1" dirty="0"/>
          </a:p>
        </p:txBody>
      </p:sp>
    </p:spTree>
    <p:extLst>
      <p:ext uri="{BB962C8B-B14F-4D97-AF65-F5344CB8AC3E}">
        <p14:creationId xmlns:p14="http://schemas.microsoft.com/office/powerpoint/2010/main" val="315641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omputer on a desk&#10;&#10;Description automatically generated">
            <a:extLst>
              <a:ext uri="{FF2B5EF4-FFF2-40B4-BE49-F238E27FC236}">
                <a16:creationId xmlns:a16="http://schemas.microsoft.com/office/drawing/2014/main" id="{BC540EF7-A8DE-E0D4-CB27-5B799D8226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585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4405D6-B894-65CA-BC5B-5303599BD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785366"/>
            <a:ext cx="6696971" cy="1124712"/>
          </a:xfrm>
        </p:spPr>
        <p:txBody>
          <a:bodyPr anchor="b">
            <a:noAutofit/>
          </a:bodyPr>
          <a:lstStyle/>
          <a:p>
            <a:r>
              <a:rPr lang="en-GB" sz="2800" b="1" i="0" u="none" strike="noStrike" dirty="0">
                <a:effectLst/>
                <a:latin typeface="Cooper Black" panose="0208090404030B020404" pitchFamily="18" charset="77"/>
              </a:rPr>
              <a:t>Key Findings from the Effective Email Campaign Analyzer</a:t>
            </a:r>
            <a:br>
              <a:rPr lang="en-GB" sz="3200" b="1" i="0" u="none" strike="noStrike" dirty="0">
                <a:effectLst/>
              </a:rPr>
            </a:br>
            <a:endParaRPr lang="en-NL" sz="3200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F4578AA-A89A-E785-43FD-71246C1F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724906" cy="3207258"/>
          </a:xfrm>
        </p:spPr>
        <p:txBody>
          <a:bodyPr anchor="t">
            <a:normAutofit fontScale="25000" lnSpcReduction="20000"/>
          </a:bodyPr>
          <a:lstStyle/>
          <a:p>
            <a:pPr marL="0" indent="0" algn="just">
              <a:buNone/>
            </a:pPr>
            <a:r>
              <a:rPr lang="en-GB" sz="6400" b="1" i="0" u="none" strike="noStrike" dirty="0">
                <a:effectLst/>
              </a:rPr>
              <a:t>The dataset presents challenges but offers valuable insights:</a:t>
            </a:r>
            <a:br>
              <a:rPr lang="en-GB" sz="6400" b="1" i="0" u="none" strike="noStrike" dirty="0">
                <a:effectLst/>
              </a:rPr>
            </a:br>
            <a:endParaRPr lang="en-GB" sz="6400" b="1" i="0" u="none" strike="noStrike" dirty="0">
              <a:effectLst/>
            </a:endParaRPr>
          </a:p>
          <a:p>
            <a:pPr marL="514350" indent="-514350" algn="just">
              <a:buAutoNum type="arabicPeriod"/>
            </a:pPr>
            <a:r>
              <a:rPr lang="en-GB" sz="6400" b="1" i="0" u="none" strike="noStrike" dirty="0">
                <a:effectLst/>
              </a:rPr>
              <a:t>Geopolitical situations and Covid significantly impact email open rates.</a:t>
            </a:r>
          </a:p>
          <a:p>
            <a:pPr marL="0" indent="0" algn="just">
              <a:buNone/>
            </a:pPr>
            <a:endParaRPr lang="en-GB" sz="6400" b="1" i="0" u="none" strike="noStrike" dirty="0">
              <a:effectLst/>
            </a:endParaRPr>
          </a:p>
          <a:p>
            <a:pPr marL="514350" indent="-514350" algn="just">
              <a:buAutoNum type="arabicPeriod" startAt="2"/>
            </a:pPr>
            <a:r>
              <a:rPr lang="en-GB" sz="6400" b="1" i="0" u="none" strike="noStrike" dirty="0">
                <a:effectLst/>
              </a:rPr>
              <a:t>Short, catchy subjects are key; people are more inclined to open emails with concise, attention-grabbing subjects.</a:t>
            </a:r>
          </a:p>
          <a:p>
            <a:pPr marL="0" indent="0" algn="just">
              <a:buNone/>
            </a:pPr>
            <a:endParaRPr lang="en-GB" sz="6400" b="1" i="0" u="none" strike="noStrike" dirty="0">
              <a:effectLst/>
            </a:endParaRPr>
          </a:p>
          <a:p>
            <a:pPr marL="514350" indent="-514350" algn="just">
              <a:buAutoNum type="arabicPeriod" startAt="3"/>
            </a:pPr>
            <a:r>
              <a:rPr lang="en-GB" sz="6400" b="1" i="0" u="none" strike="noStrike" dirty="0">
                <a:effectLst/>
              </a:rPr>
              <a:t>Timing is crucial; certain times see higher email open rates.</a:t>
            </a:r>
          </a:p>
          <a:p>
            <a:pPr marL="0" indent="0" algn="just">
              <a:buNone/>
            </a:pPr>
            <a:endParaRPr lang="en-GB" sz="6400" b="1" i="0" u="none" strike="noStrike" dirty="0">
              <a:effectLst/>
            </a:endParaRPr>
          </a:p>
          <a:p>
            <a:pPr marL="514350" indent="-514350" algn="just">
              <a:buAutoNum type="arabicPeriod" startAt="4"/>
            </a:pPr>
            <a:r>
              <a:rPr lang="en-GB" sz="6400" b="1" dirty="0"/>
              <a:t>Regarding to categories and subjects: </a:t>
            </a:r>
            <a:r>
              <a:rPr lang="en-GB" sz="6400" b="1" dirty="0">
                <a:effectLst/>
              </a:rPr>
              <a:t>The results indicate that unambiguous language is effective.</a:t>
            </a:r>
          </a:p>
          <a:p>
            <a:pPr marL="0" indent="0" algn="just">
              <a:buNone/>
            </a:pPr>
            <a:endParaRPr lang="en-GB" sz="6400" b="1" dirty="0"/>
          </a:p>
          <a:p>
            <a:pPr marL="514350" indent="-514350" algn="just">
              <a:buAutoNum type="arabicPeriod" startAt="5"/>
            </a:pPr>
            <a:r>
              <a:rPr lang="en-GB" sz="6400" b="1" i="0" u="none" strike="noStrike" dirty="0">
                <a:effectLst/>
              </a:rPr>
              <a:t>Subject category affects open rates; while volunteering may not always attract attention, donation-related emails tend to prompt more opens</a:t>
            </a:r>
          </a:p>
          <a:p>
            <a:pPr marL="0" indent="0">
              <a:buNone/>
            </a:pPr>
            <a:endParaRPr lang="en-GB" sz="6400" b="1" i="0" u="none" strike="noStrike" dirty="0">
              <a:effectLst/>
            </a:endParaRP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61303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chair and a white desk&#10;&#10;Description automatically generated">
            <a:extLst>
              <a:ext uri="{FF2B5EF4-FFF2-40B4-BE49-F238E27FC236}">
                <a16:creationId xmlns:a16="http://schemas.microsoft.com/office/drawing/2014/main" id="{DA9CB45C-617E-571A-C7B8-32D571E722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5858"/>
          <a:stretch/>
        </p:blipFill>
        <p:spPr>
          <a:xfrm>
            <a:off x="3523488" y="345999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FB578F-E41A-F243-4471-4F12383F4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593342"/>
            <a:ext cx="3809998" cy="1124712"/>
          </a:xfrm>
        </p:spPr>
        <p:txBody>
          <a:bodyPr anchor="b">
            <a:normAutofit fontScale="90000"/>
          </a:bodyPr>
          <a:lstStyle/>
          <a:p>
            <a:r>
              <a:rPr lang="en-GB" sz="3100" b="0" i="0" u="none" strike="noStrike" dirty="0">
                <a:effectLst/>
                <a:latin typeface="Cooper Black" panose="0208090404030B020404" pitchFamily="18" charset="77"/>
              </a:rPr>
              <a:t>Strategic Recommendations</a:t>
            </a:r>
            <a:br>
              <a:rPr lang="en-GB" sz="2400" b="0" i="0" u="none" strike="noStrike" dirty="0">
                <a:effectLst/>
              </a:rPr>
            </a:br>
            <a:endParaRPr lang="en-NL" sz="2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0650617-A914-EAAF-CA1E-FBBCC61A9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6905243" cy="3207258"/>
          </a:xfrm>
        </p:spPr>
        <p:txBody>
          <a:bodyPr anchor="t">
            <a:normAutofit fontScale="25000" lnSpcReduction="20000"/>
          </a:bodyPr>
          <a:lstStyle/>
          <a:p>
            <a:pPr marL="914400" indent="-914400" algn="just">
              <a:buFont typeface="+mj-lt"/>
              <a:buAutoNum type="arabicPeriod"/>
            </a:pPr>
            <a:r>
              <a:rPr lang="en-GB" sz="5600" b="1" i="0" u="none" strike="noStrike" dirty="0">
                <a:effectLst/>
              </a:rPr>
              <a:t>Stay Responsive: Be agile and adapt your email campaigns to global events like geopolitical situations and the Covid pandemic.</a:t>
            </a:r>
          </a:p>
          <a:p>
            <a:pPr marL="914400" indent="-914400" algn="just">
              <a:buFont typeface="+mj-lt"/>
              <a:buAutoNum type="arabicPeriod"/>
            </a:pPr>
            <a:endParaRPr lang="en-GB" sz="5600" b="1" i="0" u="none" strike="noStrike" dirty="0">
              <a:effectLst/>
            </a:endParaRPr>
          </a:p>
          <a:p>
            <a:pPr marL="914400" indent="-914400" algn="just">
              <a:buFont typeface="+mj-lt"/>
              <a:buAutoNum type="arabicPeriod"/>
            </a:pPr>
            <a:r>
              <a:rPr lang="en-GB" sz="5600" b="1" i="0" u="none" strike="noStrike" dirty="0">
                <a:effectLst/>
              </a:rPr>
              <a:t>Craft Clear Subject Lines: Create concise and compelling subject lines that clearly convey the email's content to increase open rates.</a:t>
            </a:r>
          </a:p>
          <a:p>
            <a:pPr marL="914400" indent="-914400" algn="just">
              <a:buFont typeface="+mj-lt"/>
              <a:buAutoNum type="arabicPeriod"/>
            </a:pPr>
            <a:endParaRPr lang="en-GB" sz="5600" b="1" i="0" u="none" strike="noStrike" dirty="0">
              <a:effectLst/>
            </a:endParaRPr>
          </a:p>
          <a:p>
            <a:pPr marL="914400" indent="-914400" algn="just">
              <a:buFont typeface="+mj-lt"/>
              <a:buAutoNum type="arabicPeriod"/>
            </a:pPr>
            <a:r>
              <a:rPr lang="en-GB" sz="5600" b="1" i="0" u="none" strike="noStrike" dirty="0">
                <a:effectLst/>
              </a:rPr>
              <a:t>Optimize Timing: Analyze data to identify peak engagement times and schedule campaigns accordingly for maximum impact.</a:t>
            </a:r>
          </a:p>
          <a:p>
            <a:pPr marL="914400" indent="-914400" algn="just">
              <a:buFont typeface="+mj-lt"/>
              <a:buAutoNum type="arabicPeriod"/>
            </a:pPr>
            <a:endParaRPr lang="en-GB" sz="5600" b="1" i="0" u="none" strike="noStrike" dirty="0">
              <a:effectLst/>
            </a:endParaRPr>
          </a:p>
          <a:p>
            <a:pPr marL="914400" indent="-914400" algn="just">
              <a:buFont typeface="+mj-lt"/>
              <a:buAutoNum type="arabicPeriod"/>
            </a:pPr>
            <a:r>
              <a:rPr lang="en-GB" sz="5600" b="1" i="0" u="none" strike="noStrike" dirty="0">
                <a:effectLst/>
              </a:rPr>
              <a:t>Use Clear Language: Keep email content straightforward and unambiguous to ensure recipients quickly grasp the message's relevance.</a:t>
            </a:r>
          </a:p>
          <a:p>
            <a:pPr marL="914400" indent="-914400" algn="just">
              <a:buFont typeface="+mj-lt"/>
              <a:buAutoNum type="arabicPeriod"/>
            </a:pPr>
            <a:endParaRPr lang="en-GB" sz="5600" b="1" i="0" u="none" strike="noStrike" dirty="0">
              <a:effectLst/>
            </a:endParaRPr>
          </a:p>
          <a:p>
            <a:pPr marL="914400" indent="-914400" algn="just">
              <a:buFont typeface="+mj-lt"/>
              <a:buAutoNum type="arabicPeriod"/>
            </a:pPr>
            <a:r>
              <a:rPr lang="en-GB" sz="5600" b="1" i="0" u="none" strike="noStrike" dirty="0">
                <a:effectLst/>
              </a:rPr>
              <a:t>Segment Your Audience: Tailor messaging to specific audience segments based on their interests and preferences for better engagement.</a:t>
            </a:r>
          </a:p>
          <a:p>
            <a:pPr marL="914400" indent="-914400" algn="just">
              <a:buFont typeface="+mj-lt"/>
              <a:buAutoNum type="arabicPeriod"/>
            </a:pPr>
            <a:endParaRPr lang="en-GB" sz="5600" b="1" i="0" u="none" strike="noStrike" dirty="0">
              <a:effectLst/>
            </a:endParaRPr>
          </a:p>
          <a:p>
            <a:pPr marL="914400" indent="-914400" algn="just">
              <a:buFont typeface="+mj-lt"/>
              <a:buAutoNum type="arabicPeriod"/>
            </a:pPr>
            <a:r>
              <a:rPr lang="en-GB" sz="5600" b="1" i="0" u="none" strike="noStrike" dirty="0">
                <a:effectLst/>
              </a:rPr>
              <a:t>Continuous Improvement: Implement a testing and optimization process to refine email strategies based on performance data.</a:t>
            </a:r>
          </a:p>
          <a:p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64642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computer on a table with a vase of flowers&#10;&#10;Description automatically generated">
            <a:extLst>
              <a:ext uri="{FF2B5EF4-FFF2-40B4-BE49-F238E27FC236}">
                <a16:creationId xmlns:a16="http://schemas.microsoft.com/office/drawing/2014/main" id="{1547E490-334F-7D75-71F0-8B47635E08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001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4" name="Rectangle 1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DB86A9-FA76-9D36-F080-5E4E65EBB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2277" y="1807064"/>
            <a:ext cx="7057292" cy="1899912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800" b="1" i="0" u="none" strike="noStrike" dirty="0">
                <a:solidFill>
                  <a:srgbClr val="0D0D0D"/>
                </a:solidFill>
                <a:effectLst/>
                <a:latin typeface="Cooper Black" panose="0208090404030B020404" pitchFamily="18" charset="77"/>
              </a:rPr>
              <a:t>Interactive Q&amp;A Session</a:t>
            </a:r>
            <a:br>
              <a:rPr lang="en-GB" sz="4000" b="1" i="0" u="none" strike="noStrike" dirty="0">
                <a:solidFill>
                  <a:srgbClr val="0D0D0D"/>
                </a:solidFill>
                <a:effectLst/>
              </a:rPr>
            </a:br>
            <a:endParaRPr lang="en-NL" sz="4000" b="1" dirty="0"/>
          </a:p>
        </p:txBody>
      </p:sp>
    </p:spTree>
    <p:extLst>
      <p:ext uri="{BB962C8B-B14F-4D97-AF65-F5344CB8AC3E}">
        <p14:creationId xmlns:p14="http://schemas.microsoft.com/office/powerpoint/2010/main" val="1231117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8685</TotalTime>
  <Words>408</Words>
  <Application>Microsoft Macintosh PowerPoint</Application>
  <PresentationFormat>Widescreen</PresentationFormat>
  <Paragraphs>52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Cooper Black</vt:lpstr>
      <vt:lpstr>Söhne</vt:lpstr>
      <vt:lpstr>Office Theme</vt:lpstr>
      <vt:lpstr>FINAL PROJECT  Effective E-mail Campaign Analyzer </vt:lpstr>
      <vt:lpstr>INTRODUCTION</vt:lpstr>
      <vt:lpstr>PowerPoint Presentation</vt:lpstr>
      <vt:lpstr>VIDEO RECAP</vt:lpstr>
      <vt:lpstr>AGENDA</vt:lpstr>
      <vt:lpstr>DATA DRIVEN INSIGHTS</vt:lpstr>
      <vt:lpstr>Key Findings from the Effective Email Campaign Analyzer </vt:lpstr>
      <vt:lpstr>Strategic Recommendations </vt:lpstr>
      <vt:lpstr>Interactive Q&amp;A Session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 Effective E-mail Campaign Analyzer </dc:title>
  <dc:creator>Susan Ndinoshinge</dc:creator>
  <cp:lastModifiedBy>Susan Ndinoshinge</cp:lastModifiedBy>
  <cp:revision>3</cp:revision>
  <dcterms:created xsi:type="dcterms:W3CDTF">2024-02-09T21:18:47Z</dcterms:created>
  <dcterms:modified xsi:type="dcterms:W3CDTF">2024-02-15T22:03:49Z</dcterms:modified>
</cp:coreProperties>
</file>

<file path=docProps/thumbnail.jpeg>
</file>